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47"/>
    <p:restoredTop sz="93089"/>
  </p:normalViewPr>
  <p:slideViewPr>
    <p:cSldViewPr>
      <p:cViewPr>
        <p:scale>
          <a:sx n="96" d="100"/>
          <a:sy n="96" d="100"/>
        </p:scale>
        <p:origin x="1280" y="672"/>
      </p:cViewPr>
      <p:guideLst>
        <p:guide orient="horz" pos="1620"/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136"/>
            <a:ext cx="9144000" cy="81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52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5192"/>
            <a:ext cx="9144000" cy="8168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52FDD99-4001-401D-B858-8371D1D779A7}" type="datetimeFigureOut">
              <a:rPr lang="fr-CH" smtClean="0"/>
              <a:pPr/>
              <a:t>23.03.19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2038AEF9-613E-4F50-AB3F-BF720E27A659}" type="slidenum">
              <a:rPr lang="fr-CH" smtClean="0"/>
              <a:pPr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55523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52FDD99-4001-401D-B858-8371D1D779A7}" type="datetimeFigureOut">
              <a:rPr lang="fr-CH" smtClean="0"/>
              <a:pPr/>
              <a:t>23.03.19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2038AEF9-613E-4F50-AB3F-BF720E27A659}" type="slidenum">
              <a:rPr lang="fr-CH" smtClean="0"/>
              <a:pPr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71043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52FDD99-4001-401D-B858-8371D1D779A7}" type="datetimeFigureOut">
              <a:rPr lang="fr-CH" smtClean="0"/>
              <a:pPr/>
              <a:t>23.03.19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2038AEF9-613E-4F50-AB3F-BF720E27A659}" type="slidenum">
              <a:rPr lang="fr-CH" smtClean="0"/>
              <a:pPr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41483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52FDD99-4001-401D-B858-8371D1D779A7}" type="datetimeFigureOut">
              <a:rPr lang="fr-CH" smtClean="0"/>
              <a:pPr/>
              <a:t>23.03.19</a:t>
            </a:fld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2038AEF9-613E-4F50-AB3F-BF720E27A659}" type="slidenum">
              <a:rPr lang="fr-CH" smtClean="0"/>
              <a:pPr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06118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52FDD99-4001-401D-B858-8371D1D779A7}" type="datetimeFigureOut">
              <a:rPr lang="fr-CH" smtClean="0"/>
              <a:pPr/>
              <a:t>23.03.19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2038AEF9-613E-4F50-AB3F-BF720E27A659}" type="slidenum">
              <a:rPr lang="fr-CH" smtClean="0"/>
              <a:pPr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04040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52FDD99-4001-401D-B858-8371D1D779A7}" type="datetimeFigureOut">
              <a:rPr lang="fr-CH" smtClean="0"/>
              <a:pPr/>
              <a:t>23.03.19</a:t>
            </a:fld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2038AEF9-613E-4F50-AB3F-BF720E27A659}" type="slidenum">
              <a:rPr lang="fr-CH" smtClean="0"/>
              <a:pPr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299104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52FDD99-4001-401D-B858-8371D1D779A7}" type="datetimeFigureOut">
              <a:rPr lang="fr-CH" smtClean="0"/>
              <a:pPr/>
              <a:t>23.03.19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2038AEF9-613E-4F50-AB3F-BF720E27A659}" type="slidenum">
              <a:rPr lang="fr-CH" smtClean="0"/>
              <a:pPr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19569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52FDD99-4001-401D-B858-8371D1D779A7}" type="datetimeFigureOut">
              <a:rPr lang="fr-CH" smtClean="0"/>
              <a:pPr/>
              <a:t>23.03.19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2038AEF9-613E-4F50-AB3F-BF720E27A659}" type="slidenum">
              <a:rPr lang="fr-CH" smtClean="0"/>
              <a:pPr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651271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52FDD99-4001-401D-B858-8371D1D779A7}" type="datetimeFigureOut">
              <a:rPr lang="fr-CH" smtClean="0"/>
              <a:pPr/>
              <a:t>23.03.19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2038AEF9-613E-4F50-AB3F-BF720E27A659}" type="slidenum">
              <a:rPr lang="fr-CH" smtClean="0"/>
              <a:pPr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69782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136"/>
            <a:ext cx="9144000" cy="8168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52FDD99-4001-401D-B858-8371D1D779A7}" type="datetimeFigureOut">
              <a:rPr lang="fr-CH" smtClean="0"/>
              <a:pPr/>
              <a:t>23.03.19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2038AEF9-613E-4F50-AB3F-BF720E27A659}" type="slidenum">
              <a:rPr lang="fr-CH" smtClean="0"/>
              <a:pPr/>
              <a:t>‹N›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389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136"/>
            <a:ext cx="9144000" cy="8168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136"/>
            <a:ext cx="9144000" cy="8168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136"/>
            <a:ext cx="9144000" cy="8168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136"/>
            <a:ext cx="9144000" cy="8168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136"/>
            <a:ext cx="9144000" cy="8168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136"/>
            <a:ext cx="9144000" cy="8168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136"/>
            <a:ext cx="9144000" cy="8168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72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8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12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tiff"/><Relationship Id="rId9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magine 42">
            <a:extLst>
              <a:ext uri="{FF2B5EF4-FFF2-40B4-BE49-F238E27FC236}">
                <a16:creationId xmlns:a16="http://schemas.microsoft.com/office/drawing/2014/main" id="{FFA3AB6C-A273-804E-AA30-E19DEA96FF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D3B85"/>
              </a:clrFrom>
              <a:clrTo>
                <a:srgbClr val="0D3B85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44216" t="12629" r="24795" b="11771"/>
          <a:stretch/>
        </p:blipFill>
        <p:spPr>
          <a:xfrm>
            <a:off x="4947223" y="1986597"/>
            <a:ext cx="2917569" cy="474491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8AB5599-ABD7-EE44-81BA-F0F51BEAD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426" y="17929"/>
            <a:ext cx="3112481" cy="2452454"/>
          </a:xfrm>
          <a:prstGeom prst="rect">
            <a:avLst/>
          </a:prstGeom>
        </p:spPr>
      </p:pic>
      <p:grpSp>
        <p:nvGrpSpPr>
          <p:cNvPr id="37" name="Gruppo 36">
            <a:extLst>
              <a:ext uri="{FF2B5EF4-FFF2-40B4-BE49-F238E27FC236}">
                <a16:creationId xmlns:a16="http://schemas.microsoft.com/office/drawing/2014/main" id="{8FAD57B9-0365-614B-B526-0107A41D8CC3}"/>
              </a:ext>
            </a:extLst>
          </p:cNvPr>
          <p:cNvGrpSpPr/>
          <p:nvPr/>
        </p:nvGrpSpPr>
        <p:grpSpPr>
          <a:xfrm>
            <a:off x="2826384" y="1988294"/>
            <a:ext cx="5975272" cy="4744918"/>
            <a:chOff x="2500269" y="1956940"/>
            <a:chExt cx="5975272" cy="4744918"/>
          </a:xfrm>
        </p:grpSpPr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A9F5C09F-D73B-0743-B4D4-F602488F0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0071C1"/>
                </a:clrFrom>
                <a:clrTo>
                  <a:srgbClr val="0071C1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1662" t="12629" r="55930" b="11771"/>
            <a:stretch/>
          </p:blipFill>
          <p:spPr>
            <a:xfrm>
              <a:off x="2500269" y="1956940"/>
              <a:ext cx="2109679" cy="4744918"/>
            </a:xfrm>
            <a:prstGeom prst="rect">
              <a:avLst/>
            </a:prstGeom>
          </p:spPr>
        </p:pic>
        <p:pic>
          <p:nvPicPr>
            <p:cNvPr id="14" name="Image 3">
              <a:extLst>
                <a:ext uri="{FF2B5EF4-FFF2-40B4-BE49-F238E27FC236}">
                  <a16:creationId xmlns:a16="http://schemas.microsoft.com/office/drawing/2014/main" id="{29CF8EBF-E5D8-4B44-AE6B-8D2979E8C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" t="13968" r="10129" b="11531"/>
            <a:stretch/>
          </p:blipFill>
          <p:spPr>
            <a:xfrm>
              <a:off x="5974077" y="2863669"/>
              <a:ext cx="859267" cy="77754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CasellaDiTesto 15">
                  <a:extLst>
                    <a:ext uri="{FF2B5EF4-FFF2-40B4-BE49-F238E27FC236}">
                      <a16:creationId xmlns:a16="http://schemas.microsoft.com/office/drawing/2014/main" id="{592342CE-8AEB-1145-BB10-AE7DB7CE93CF}"/>
                    </a:ext>
                  </a:extLst>
                </p:cNvPr>
                <p:cNvSpPr txBox="1"/>
                <p:nvPr/>
              </p:nvSpPr>
              <p:spPr>
                <a:xfrm>
                  <a:off x="5109132" y="2389534"/>
                  <a:ext cx="3366409" cy="6463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400" dirty="0">
                      <a:latin typeface="Baskerville Old Face" pitchFamily="18" charset="0"/>
                    </a:rPr>
                    <a:t>Significant differences in </a:t>
                  </a:r>
                  <a14:m>
                    <m:oMath xmlns:m="http://schemas.openxmlformats.org/officeDocument/2006/math">
                      <m:r>
                        <a:rPr lang="en-US" sz="1400">
                          <a:latin typeface="Baskerville Old Face" pitchFamily="18" charset="0"/>
                        </a:rPr>
                        <m:t>h𝑖𝑔h</m:t>
                      </m:r>
                      <m:r>
                        <a:rPr lang="en-US" sz="1400">
                          <a:latin typeface="Baskerville Old Face" pitchFamily="18" charset="0"/>
                        </a:rPr>
                        <m:t> </m:t>
                      </m:r>
                      <m:r>
                        <a:rPr lang="it-IT" sz="1400">
                          <a:latin typeface="Baskerville Old Face" pitchFamily="18" charset="0"/>
                        </a:rPr>
                        <m:t>𝛼</m:t>
                      </m:r>
                    </m:oMath>
                  </a14:m>
                  <a:r>
                    <a:rPr lang="it-IT" sz="1400" dirty="0">
                      <a:latin typeface="Baskerville Old Face" pitchFamily="18" charset="0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it-IT" sz="1400">
                          <a:latin typeface="Baskerville Old Face" pitchFamily="18" charset="0"/>
                        </a:rPr>
                        <m:t>𝛽</m:t>
                      </m:r>
                    </m:oMath>
                  </a14:m>
                  <a:r>
                    <a:rPr lang="it-IT" sz="1400" dirty="0">
                      <a:latin typeface="Baskerville Old Face" pitchFamily="18" charset="0"/>
                    </a:rPr>
                    <a:t> </a:t>
                  </a:r>
                  <a:r>
                    <a:rPr lang="it-IT" sz="1400" dirty="0" err="1">
                      <a:latin typeface="Baskerville Old Face" pitchFamily="18" charset="0"/>
                    </a:rPr>
                    <a:t>frequency</a:t>
                  </a:r>
                  <a:r>
                    <a:rPr lang="it-IT" sz="1400" dirty="0">
                      <a:latin typeface="Baskerville Old Face" pitchFamily="18" charset="0"/>
                    </a:rPr>
                    <a:t> </a:t>
                  </a:r>
                  <a:r>
                    <a:rPr lang="it-IT" sz="1400" dirty="0" err="1">
                      <a:latin typeface="Baskerville Old Face" pitchFamily="18" charset="0"/>
                    </a:rPr>
                    <a:t>bands</a:t>
                  </a:r>
                  <a:r>
                    <a:rPr lang="it-IT" sz="1400" dirty="0">
                      <a:latin typeface="Baskerville Old Face" pitchFamily="18" charset="0"/>
                    </a:rPr>
                    <a:t> in EEG cross-</a:t>
                  </a:r>
                  <a:r>
                    <a:rPr lang="it-IT" sz="1400" dirty="0" err="1">
                      <a:latin typeface="Baskerville Old Face" pitchFamily="18" charset="0"/>
                    </a:rPr>
                    <a:t>spectra</a:t>
                  </a:r>
                  <a:r>
                    <a:rPr lang="it-IT" sz="1400" dirty="0">
                      <a:latin typeface="Baskerville Old Face" pitchFamily="18" charset="0"/>
                    </a:rPr>
                    <a:t> &amp; </a:t>
                  </a:r>
                  <a:r>
                    <a:rPr lang="it-IT" sz="1400" dirty="0" err="1">
                      <a:latin typeface="Baskerville Old Face" pitchFamily="18" charset="0"/>
                    </a:rPr>
                    <a:t>connectivity</a:t>
                  </a:r>
                  <a:r>
                    <a:rPr lang="it-IT" sz="1400" dirty="0">
                      <a:latin typeface="Baskerville Old Face" pitchFamily="18" charset="0"/>
                    </a:rPr>
                    <a:t>   </a:t>
                  </a:r>
                </a:p>
              </p:txBody>
            </p:sp>
          </mc:Choice>
          <mc:Fallback>
            <p:sp>
              <p:nvSpPr>
                <p:cNvPr id="16" name="CasellaDiTesto 15">
                  <a:extLst>
                    <a:ext uri="{FF2B5EF4-FFF2-40B4-BE49-F238E27FC236}">
                      <a16:creationId xmlns:a16="http://schemas.microsoft.com/office/drawing/2014/main" id="{592342CE-8AEB-1145-BB10-AE7DB7CE93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9132" y="2389534"/>
                  <a:ext cx="3366409" cy="646331"/>
                </a:xfrm>
                <a:prstGeom prst="rect">
                  <a:avLst/>
                </a:prstGeom>
                <a:blipFill>
                  <a:blip r:embed="rId7"/>
                  <a:stretch>
                    <a:fillRect l="-3008" t="-7692" b="-1538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EB055392-2C04-4D42-B688-2C47E2724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92552" y="2821326"/>
              <a:ext cx="1357967" cy="1363465"/>
            </a:xfrm>
            <a:prstGeom prst="rect">
              <a:avLst/>
            </a:prstGeom>
          </p:spPr>
        </p:pic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DB3E6AD2-DBF9-7641-9382-480A1E1B0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92552" y="4653136"/>
              <a:ext cx="1194467" cy="1043442"/>
            </a:xfrm>
            <a:prstGeom prst="rect">
              <a:avLst/>
            </a:prstGeom>
          </p:spPr>
        </p:pic>
      </p:grpSp>
      <p:sp>
        <p:nvSpPr>
          <p:cNvPr id="36" name="Titre 1">
            <a:extLst>
              <a:ext uri="{FF2B5EF4-FFF2-40B4-BE49-F238E27FC236}">
                <a16:creationId xmlns:a16="http://schemas.microsoft.com/office/drawing/2014/main" id="{3F79C264-2A53-2A45-BC82-A1CE2F95043D}"/>
              </a:ext>
            </a:extLst>
          </p:cNvPr>
          <p:cNvSpPr txBox="1">
            <a:spLocks/>
          </p:cNvSpPr>
          <p:nvPr/>
        </p:nvSpPr>
        <p:spPr>
          <a:xfrm>
            <a:off x="395536" y="814243"/>
            <a:ext cx="1598403" cy="484577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skerville Old Face" panose="02020602080505020303" pitchFamily="18" charset="77"/>
                <a:ea typeface="+mj-ea"/>
                <a:cs typeface="+mj-cs"/>
              </a:rPr>
              <a:t>Goal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skerville Old Face" panose="02020602080505020303" pitchFamily="18" charset="77"/>
              <a:ea typeface="+mj-ea"/>
              <a:cs typeface="+mj-cs"/>
            </a:endParaRPr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AFC175E-B541-1344-A656-FA9EF8C1CA3D}"/>
              </a:ext>
            </a:extLst>
          </p:cNvPr>
          <p:cNvSpPr txBox="1">
            <a:spLocks/>
          </p:cNvSpPr>
          <p:nvPr/>
        </p:nvSpPr>
        <p:spPr>
          <a:xfrm>
            <a:off x="630881" y="3672569"/>
            <a:ext cx="2266098" cy="626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3600" dirty="0" err="1">
                <a:latin typeface="Baskerville Old Face" panose="02020602080505020303" pitchFamily="18" charset="77"/>
                <a:ea typeface="+mj-ea"/>
                <a:cs typeface="+mj-cs"/>
              </a:rPr>
              <a:t>Results</a:t>
            </a:r>
            <a:endParaRPr kumimoji="0" lang="en-GB" sz="3600" b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skerville Old Face" panose="02020602080505020303" pitchFamily="18" charset="77"/>
              <a:ea typeface="+mj-ea"/>
              <a:cs typeface="+mj-cs"/>
            </a:endParaRP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D5F612B0-6C98-624F-AABB-22EB6D75B6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73815" y="1056532"/>
            <a:ext cx="1357035" cy="591721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5A93C689-4729-CB43-8D16-A0101C4224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1120132" y="3947455"/>
            <a:ext cx="1955278" cy="852579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B44F6DB-5A4A-C64C-81CB-F225A0D95680}"/>
              </a:ext>
            </a:extLst>
          </p:cNvPr>
          <p:cNvSpPr txBox="1"/>
          <p:nvPr/>
        </p:nvSpPr>
        <p:spPr>
          <a:xfrm>
            <a:off x="5368917" y="4006805"/>
            <a:ext cx="251189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latin typeface="Baskerville Old Face" pitchFamily="18" charset="0"/>
              </a:rPr>
              <a:t>Significant differences in the network Global Efficiency in </a:t>
            </a:r>
            <a:r>
              <a:rPr lang="it-IT" sz="1400" dirty="0" err="1">
                <a:latin typeface="Baskerville Old Face" pitchFamily="18" charset="0"/>
              </a:rPr>
              <a:t>fMRI</a:t>
            </a:r>
            <a:r>
              <a:rPr lang="it-IT" sz="1400" dirty="0">
                <a:latin typeface="Baskerville Old Face" pitchFamily="18" charset="0"/>
              </a:rPr>
              <a:t> </a:t>
            </a:r>
            <a:r>
              <a:rPr lang="it-IT" sz="1400" dirty="0" err="1">
                <a:latin typeface="Baskerville Old Face" pitchFamily="18" charset="0"/>
              </a:rPr>
              <a:t>connectivity</a:t>
            </a:r>
            <a:r>
              <a:rPr lang="it-IT" sz="1400" dirty="0">
                <a:latin typeface="Baskerville Old Face" pitchFamily="18" charset="0"/>
              </a:rPr>
              <a:t>   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000CABB8-61FD-F44C-A8A3-CC79FA10AE43}"/>
              </a:ext>
            </a:extLst>
          </p:cNvPr>
          <p:cNvSpPr txBox="1"/>
          <p:nvPr/>
        </p:nvSpPr>
        <p:spPr>
          <a:xfrm>
            <a:off x="6641620" y="4653136"/>
            <a:ext cx="232286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latin typeface="Baskerville Old Face" pitchFamily="18" charset="0"/>
              </a:rPr>
              <a:t>Significant differences in the global standard deviation in </a:t>
            </a:r>
            <a:r>
              <a:rPr lang="it-IT" sz="1400" dirty="0" err="1">
                <a:latin typeface="Baskerville Old Face" pitchFamily="18" charset="0"/>
              </a:rPr>
              <a:t>fMRI</a:t>
            </a:r>
            <a:r>
              <a:rPr lang="it-IT" sz="1400" dirty="0">
                <a:latin typeface="Baskerville Old Face" pitchFamily="18" charset="0"/>
              </a:rPr>
              <a:t> </a:t>
            </a:r>
            <a:r>
              <a:rPr lang="it-IT" sz="1400" dirty="0" err="1">
                <a:latin typeface="Baskerville Old Face" pitchFamily="18" charset="0"/>
              </a:rPr>
              <a:t>connectivity</a:t>
            </a:r>
            <a:r>
              <a:rPr lang="it-IT" sz="1400" dirty="0">
                <a:latin typeface="Baskerville Old Face" pitchFamily="18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69477304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38</Words>
  <Application>Microsoft Macintosh PowerPoint</Application>
  <PresentationFormat>Presentazione su schermo (4:3)</PresentationFormat>
  <Paragraphs>5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5" baseType="lpstr">
      <vt:lpstr>Arial</vt:lpstr>
      <vt:lpstr>Baskerville Old Face</vt:lpstr>
      <vt:lpstr>Calibri</vt:lpstr>
      <vt:lpstr>Thème Office</vt:lpstr>
      <vt:lpstr>Presentazione standard di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Jérémy Maggioni</dc:creator>
  <cp:lastModifiedBy>Maria Rubega</cp:lastModifiedBy>
  <cp:revision>36</cp:revision>
  <dcterms:created xsi:type="dcterms:W3CDTF">2016-10-10T11:51:10Z</dcterms:created>
  <dcterms:modified xsi:type="dcterms:W3CDTF">2019-03-23T16:09:57Z</dcterms:modified>
</cp:coreProperties>
</file>